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B6E0A7-8570-4198-8E6D-B665DBD61421}" type="datetimeFigureOut">
              <a:rPr lang="en-US" smtClean="0"/>
              <a:t>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4B7E72-B6F8-4151-BC46-12916A3838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eaLnBrk="1" hangingPunct="1"/>
            <a:r>
              <a:rPr lang="en-CA" smtClean="0">
                <a:solidFill>
                  <a:srgbClr val="FFFF00"/>
                </a:solidFill>
              </a:rPr>
              <a:t>Writing ~~ Beyond Basic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For example the word “angry”.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 “Angry” is a basic </a:t>
            </a:r>
            <a:r>
              <a:rPr lang="en-CA" smtClean="0">
                <a:latin typeface="A.C.M.E. Explosive" pitchFamily="34" charset="0"/>
              </a:rPr>
              <a:t>emotion</a:t>
            </a:r>
            <a:r>
              <a:rPr lang="en-CA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mtClean="0"/>
              <a:t>                    Let us give it a value of – 0.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How do you show “angry”?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Maybe with an angry 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462088"/>
          </a:xfrm>
        </p:spPr>
        <p:txBody>
          <a:bodyPr/>
          <a:lstStyle/>
          <a:p>
            <a:r>
              <a:rPr lang="en-CA"/>
              <a:t>SV 7 “Angry”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772400" cy="4114800"/>
          </a:xfrm>
        </p:spPr>
        <p:txBody>
          <a:bodyPr/>
          <a:lstStyle/>
          <a:p>
            <a:r>
              <a:rPr lang="en-CA" sz="2800"/>
              <a:t>We have now helped the children to express themselves with one word. </a:t>
            </a:r>
          </a:p>
          <a:p>
            <a:endParaRPr lang="en-CA" sz="2800"/>
          </a:p>
          <a:p>
            <a:r>
              <a:rPr lang="en-CA" sz="2800"/>
              <a:t>We have also added an emotion to be connected with the word. </a:t>
            </a:r>
          </a:p>
          <a:p>
            <a:endParaRPr lang="en-CA" sz="2800"/>
          </a:p>
          <a:p>
            <a:r>
              <a:rPr lang="en-CA" sz="2800"/>
              <a:t>Did you write your words on the same color of paper?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8 “Angry”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Emotions need color. Red is for high etc. </a:t>
            </a:r>
          </a:p>
          <a:p>
            <a:endParaRPr lang="en-CA" dirty="0"/>
          </a:p>
          <a:p>
            <a:r>
              <a:rPr lang="en-CA" dirty="0"/>
              <a:t>Color is also important to children’s learning. They will remember color better than words. </a:t>
            </a:r>
          </a:p>
          <a:p>
            <a:endParaRPr lang="en-CA" dirty="0"/>
          </a:p>
          <a:p>
            <a:r>
              <a:rPr lang="en-CA" dirty="0"/>
              <a:t>By connecting words with color you add to the learning process for later.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9 “Angry”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800"/>
              <a:t>Now we have three words, emotions, and colours. </a:t>
            </a:r>
          </a:p>
          <a:p>
            <a:endParaRPr lang="en-CA" sz="2800"/>
          </a:p>
          <a:p>
            <a:r>
              <a:rPr lang="en-CA" sz="2800"/>
              <a:t>Now let us make a simple sentence. </a:t>
            </a:r>
          </a:p>
          <a:p>
            <a:endParaRPr lang="en-CA" sz="2800"/>
          </a:p>
          <a:p>
            <a:r>
              <a:rPr lang="en-CA" sz="2800"/>
              <a:t>I hate you. </a:t>
            </a:r>
          </a:p>
          <a:p>
            <a:r>
              <a:rPr lang="en-CA" sz="2800"/>
              <a:t>I am angry with you.</a:t>
            </a:r>
          </a:p>
          <a:p>
            <a:r>
              <a:rPr lang="en-CA" sz="2800"/>
              <a:t>I disagree with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10  “Angry”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71612"/>
            <a:ext cx="7772400" cy="4929222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Each sentence is different. </a:t>
            </a:r>
            <a:endParaRPr lang="en-CA" dirty="0" smtClean="0"/>
          </a:p>
          <a:p>
            <a:endParaRPr lang="en-CA" dirty="0"/>
          </a:p>
          <a:p>
            <a:r>
              <a:rPr lang="en-CA" dirty="0">
                <a:solidFill>
                  <a:srgbClr val="66FFCC"/>
                </a:solidFill>
              </a:rPr>
              <a:t>This </a:t>
            </a:r>
            <a:r>
              <a:rPr lang="en-CA" dirty="0">
                <a:solidFill>
                  <a:srgbClr val="FFFF00"/>
                </a:solidFill>
              </a:rPr>
              <a:t>matches</a:t>
            </a:r>
            <a:r>
              <a:rPr lang="en-CA" dirty="0">
                <a:solidFill>
                  <a:srgbClr val="66FFCC"/>
                </a:solidFill>
              </a:rPr>
              <a:t> the difference in the word and emotion. </a:t>
            </a:r>
            <a:endParaRPr lang="en-CA" dirty="0" smtClean="0">
              <a:solidFill>
                <a:srgbClr val="66FFCC"/>
              </a:solidFill>
            </a:endParaRPr>
          </a:p>
          <a:p>
            <a:endParaRPr lang="en-CA" dirty="0">
              <a:solidFill>
                <a:srgbClr val="66FFCC"/>
              </a:solidFill>
            </a:endParaRPr>
          </a:p>
          <a:p>
            <a:r>
              <a:rPr lang="en-CA" dirty="0"/>
              <a:t>If we make the same sentence we confuse the child in connecting the three. </a:t>
            </a:r>
          </a:p>
          <a:p>
            <a:endParaRPr lang="en-CA" dirty="0"/>
          </a:p>
          <a:p>
            <a:r>
              <a:rPr lang="en-CA" dirty="0"/>
              <a:t>Have the children repeat the sentence with you with the complementing emotion.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11 “Angry”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Now the children have a sentence to focus on with the emotion and the word. </a:t>
            </a:r>
          </a:p>
          <a:p>
            <a:endParaRPr lang="en-CA" dirty="0"/>
          </a:p>
          <a:p>
            <a:r>
              <a:rPr lang="en-CA" dirty="0"/>
              <a:t>We want to make a drama script. </a:t>
            </a:r>
          </a:p>
          <a:p>
            <a:endParaRPr lang="en-CA" dirty="0"/>
          </a:p>
          <a:p>
            <a:r>
              <a:rPr lang="en-CA" dirty="0"/>
              <a:t>Think about 3 relationships that can make your student angry, disagree, or hate.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12  “Angry”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Make each one into a scene with the strongest first. “hate”</a:t>
            </a:r>
          </a:p>
          <a:p>
            <a:endParaRPr lang="en-CA" dirty="0"/>
          </a:p>
          <a:p>
            <a:r>
              <a:rPr lang="en-CA" dirty="0"/>
              <a:t>In English we want to learn the high to low emotion, or red to blue colour sequence and connect them to a real idea. </a:t>
            </a:r>
          </a:p>
          <a:p>
            <a:endParaRPr lang="en-CA" dirty="0"/>
          </a:p>
          <a:p>
            <a:r>
              <a:rPr lang="en-CA" dirty="0"/>
              <a:t>Let us make the scene with hate.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SV13  “Angry”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dirty="0"/>
              <a:t>Introduction Scene 1</a:t>
            </a:r>
          </a:p>
          <a:p>
            <a:r>
              <a:rPr lang="en-CA" dirty="0">
                <a:solidFill>
                  <a:srgbClr val="00B0F0"/>
                </a:solidFill>
              </a:rPr>
              <a:t>You showed your friend a toy and they </a:t>
            </a:r>
            <a:r>
              <a:rPr lang="en-CA" dirty="0">
                <a:solidFill>
                  <a:srgbClr val="FFC000"/>
                </a:solidFill>
              </a:rPr>
              <a:t>won’t</a:t>
            </a:r>
            <a:r>
              <a:rPr lang="en-CA" dirty="0">
                <a:solidFill>
                  <a:srgbClr val="00B0F0"/>
                </a:solidFill>
              </a:rPr>
              <a:t> give it back. </a:t>
            </a:r>
          </a:p>
          <a:p>
            <a:pPr>
              <a:buFontTx/>
              <a:buNone/>
            </a:pPr>
            <a:endParaRPr lang="en-CA" dirty="0"/>
          </a:p>
          <a:p>
            <a:r>
              <a:rPr lang="en-CA" dirty="0"/>
              <a:t>Question to children is your emotion high or low?</a:t>
            </a:r>
          </a:p>
          <a:p>
            <a:endParaRPr lang="en-CA" dirty="0"/>
          </a:p>
          <a:p>
            <a:r>
              <a:rPr lang="en-CA" dirty="0"/>
              <a:t>Now write each scene.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“Angry”  Scene 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Jane – Look at this new toy  (</a:t>
            </a:r>
            <a:r>
              <a:rPr lang="en-CA" dirty="0">
                <a:solidFill>
                  <a:srgbClr val="66FFCC"/>
                </a:solidFill>
              </a:rPr>
              <a:t>Kind</a:t>
            </a:r>
            <a:r>
              <a:rPr lang="en-CA" dirty="0"/>
              <a:t>)</a:t>
            </a:r>
          </a:p>
          <a:p>
            <a:pPr>
              <a:buFontTx/>
              <a:buNone/>
            </a:pPr>
            <a:r>
              <a:rPr lang="en-CA" sz="4000" dirty="0">
                <a:solidFill>
                  <a:srgbClr val="66FFCC"/>
                </a:solidFill>
              </a:rPr>
              <a:t>+</a:t>
            </a:r>
            <a:r>
              <a:rPr lang="en-CA" sz="4000" dirty="0"/>
              <a:t> </a:t>
            </a:r>
            <a:r>
              <a:rPr lang="en-CA" dirty="0"/>
              <a:t>I got for Christmas (higher)</a:t>
            </a:r>
          </a:p>
          <a:p>
            <a:pPr>
              <a:buFontTx/>
              <a:buNone/>
            </a:pPr>
            <a:r>
              <a:rPr lang="en-CA" sz="4400" dirty="0">
                <a:solidFill>
                  <a:srgbClr val="66FFCC"/>
                </a:solidFill>
              </a:rPr>
              <a:t>+</a:t>
            </a:r>
            <a:r>
              <a:rPr lang="en-CA" sz="4400" dirty="0"/>
              <a:t> </a:t>
            </a:r>
            <a:r>
              <a:rPr lang="en-CA" dirty="0"/>
              <a:t>from my mother.  (higher)</a:t>
            </a:r>
          </a:p>
          <a:p>
            <a:pPr>
              <a:buFontTx/>
              <a:buNone/>
            </a:pPr>
            <a:endParaRPr lang="en-CA" sz="800" dirty="0"/>
          </a:p>
          <a:p>
            <a:r>
              <a:rPr lang="en-CA" dirty="0"/>
              <a:t>Kelly – Wow it is so nice. (kind)</a:t>
            </a:r>
          </a:p>
          <a:p>
            <a:pPr>
              <a:buFontTx/>
              <a:buNone/>
            </a:pPr>
            <a:r>
              <a:rPr lang="en-CA" sz="4300" dirty="0">
                <a:solidFill>
                  <a:srgbClr val="66FFCC"/>
                </a:solidFill>
              </a:rPr>
              <a:t>+</a:t>
            </a:r>
            <a:r>
              <a:rPr lang="en-CA" sz="4300" dirty="0"/>
              <a:t> </a:t>
            </a:r>
            <a:r>
              <a:rPr lang="en-CA" dirty="0"/>
              <a:t>May I hold it? </a:t>
            </a:r>
          </a:p>
          <a:p>
            <a:pPr>
              <a:buFontTx/>
              <a:buNone/>
            </a:pPr>
            <a:r>
              <a:rPr lang="en-CA" sz="4300" dirty="0">
                <a:solidFill>
                  <a:srgbClr val="66FFCC"/>
                </a:solidFill>
              </a:rPr>
              <a:t>+</a:t>
            </a:r>
            <a:r>
              <a:rPr lang="en-CA" sz="4300" dirty="0"/>
              <a:t> </a:t>
            </a:r>
            <a:r>
              <a:rPr lang="en-CA" dirty="0"/>
              <a:t>It is so soft.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z="2800" smtClean="0"/>
              <a:t>Now let us take some time to think of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smtClean="0"/>
              <a:t>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smtClean="0">
                <a:latin typeface="A.C.M.E. Explosive" pitchFamily="34" charset="0"/>
              </a:rPr>
              <a:t>        other words for “angry”</a:t>
            </a:r>
            <a:r>
              <a:rPr lang="en-CA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/>
              <a:t>How about “</a:t>
            </a:r>
            <a:r>
              <a:rPr lang="en-CA" sz="2800" smtClean="0">
                <a:solidFill>
                  <a:srgbClr val="FF0000"/>
                </a:solidFill>
              </a:rPr>
              <a:t>hate</a:t>
            </a:r>
            <a:r>
              <a:rPr lang="en-CA" sz="2800" smtClean="0"/>
              <a:t>”.</a:t>
            </a:r>
          </a:p>
          <a:p>
            <a:pPr eaLnBrk="1" hangingPunct="1">
              <a:lnSpc>
                <a:spcPct val="90000"/>
              </a:lnSpc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/>
              <a:t>What value does “</a:t>
            </a:r>
            <a:r>
              <a:rPr lang="en-CA" sz="2800" smtClean="0">
                <a:solidFill>
                  <a:srgbClr val="FF0000"/>
                </a:solidFill>
              </a:rPr>
              <a:t>hate</a:t>
            </a:r>
            <a:r>
              <a:rPr lang="en-CA" sz="2800" smtClean="0"/>
              <a:t>” have?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/>
              <a:t>It has a high emotional value.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How about a </a:t>
            </a:r>
            <a:r>
              <a:rPr lang="en-CA" b="1" u="sng" smtClean="0">
                <a:solidFill>
                  <a:schemeClr val="accent2"/>
                </a:solidFill>
              </a:rPr>
              <a:t>less emotional word</a:t>
            </a:r>
            <a:r>
              <a:rPr lang="en-CA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mtClean="0"/>
              <a:t>                      for “angry”.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Let us try “</a:t>
            </a:r>
            <a:r>
              <a:rPr lang="en-CA" smtClean="0">
                <a:solidFill>
                  <a:schemeClr val="accent2"/>
                </a:solidFill>
              </a:rPr>
              <a:t>disagree</a:t>
            </a:r>
            <a:r>
              <a:rPr lang="en-CA" smtClean="0"/>
              <a:t>”. This is a long word for kindergarten but should be ok for the mid-elementary or higher.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So we have a basic and </a:t>
            </a:r>
            <a:r>
              <a:rPr lang="en-CA" b="1" u="sng" smtClean="0">
                <a:solidFill>
                  <a:srgbClr val="800080"/>
                </a:solidFill>
              </a:rPr>
              <a:t>more advanced vocabulary from one word</a:t>
            </a:r>
            <a:r>
              <a:rPr lang="en-CA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Understanding Children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/>
              <a:t>A basic understanding of children’s learning is an essential for a teacher. </a:t>
            </a:r>
          </a:p>
          <a:p>
            <a:pPr>
              <a:buFontTx/>
              <a:buNone/>
            </a:pPr>
            <a:endParaRPr lang="en-CA"/>
          </a:p>
          <a:p>
            <a:pPr>
              <a:buFontTx/>
              <a:buNone/>
            </a:pPr>
            <a:r>
              <a:rPr lang="en-CA"/>
              <a:t>By using a systematic approach you can integrate may methods to achieve a goal. </a:t>
            </a:r>
          </a:p>
          <a:p>
            <a:pPr>
              <a:buFontTx/>
              <a:buNone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Often miscommunication is about lack of vocabulary. The wrong word can add fire or kill the fire of this problem. 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Once you learn to, not only memorize but </a:t>
            </a:r>
            <a:r>
              <a:rPr lang="en-CA" b="1" u="sng" smtClean="0">
                <a:solidFill>
                  <a:srgbClr val="0099FF"/>
                </a:solidFill>
              </a:rPr>
              <a:t>conceptualize the core word</a:t>
            </a:r>
            <a:r>
              <a:rPr lang="en-CA" smtClean="0"/>
              <a:t> they can branch out into </a:t>
            </a:r>
            <a:r>
              <a:rPr lang="en-CA" smtClean="0">
                <a:solidFill>
                  <a:srgbClr val="0099FF"/>
                </a:solidFill>
              </a:rPr>
              <a:t>more of the same idea</a:t>
            </a:r>
            <a:r>
              <a:rPr lang="en-CA" smtClean="0"/>
              <a:t> </a:t>
            </a:r>
            <a:r>
              <a:rPr lang="en-CA" smtClean="0">
                <a:solidFill>
                  <a:srgbClr val="FF6600"/>
                </a:solidFill>
              </a:rPr>
              <a:t>expressing different levels of emotion.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Practice “ Angry”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CA" sz="2800" dirty="0" smtClean="0"/>
              <a:t>Write down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 smtClean="0">
                <a:solidFill>
                  <a:srgbClr val="FF3399"/>
                </a:solidFill>
              </a:rPr>
              <a:t>                Angry, Hate, and Disagree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 smtClean="0"/>
              <a:t>                                               on different cards.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2800" dirty="0" smtClean="0"/>
          </a:p>
          <a:p>
            <a:pPr eaLnBrk="1" hangingPunct="1">
              <a:lnSpc>
                <a:spcPct val="80000"/>
              </a:lnSpc>
            </a:pPr>
            <a:r>
              <a:rPr lang="en-CA" sz="2800" dirty="0" smtClean="0"/>
              <a:t>Say them with your voice first.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 smtClean="0"/>
              <a:t>                   Each with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 smtClean="0"/>
              <a:t>                          </a:t>
            </a:r>
            <a:r>
              <a:rPr lang="en-CA" sz="2800" b="1" u="sng" dirty="0" smtClean="0">
                <a:solidFill>
                  <a:srgbClr val="66FF33"/>
                </a:solidFill>
                <a:latin typeface="A.C.M.E. Explosive" pitchFamily="34" charset="0"/>
              </a:rPr>
              <a:t>different</a:t>
            </a:r>
            <a:r>
              <a:rPr lang="en-CA" sz="2800" b="1" dirty="0" smtClean="0"/>
              <a:t> </a:t>
            </a:r>
            <a:r>
              <a:rPr lang="en-CA" sz="2800" b="1" dirty="0" smtClean="0">
                <a:solidFill>
                  <a:srgbClr val="66FFCC"/>
                </a:solidFill>
              </a:rPr>
              <a:t>emotional</a:t>
            </a:r>
            <a:r>
              <a:rPr lang="en-CA" sz="2800" b="1" dirty="0" smtClean="0"/>
              <a:t> </a:t>
            </a:r>
            <a:r>
              <a:rPr lang="en-CA" sz="2800" b="1" dirty="0" smtClean="0">
                <a:solidFill>
                  <a:srgbClr val="FF3399"/>
                </a:solidFill>
              </a:rPr>
              <a:t>value</a:t>
            </a:r>
            <a:r>
              <a:rPr lang="en-CA" sz="2800" b="1" dirty="0" smtClean="0"/>
              <a:t>.</a:t>
            </a:r>
            <a:r>
              <a:rPr lang="en-CA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CA" sz="2800" dirty="0" smtClean="0"/>
          </a:p>
          <a:p>
            <a:pPr eaLnBrk="1" hangingPunct="1">
              <a:lnSpc>
                <a:spcPct val="80000"/>
              </a:lnSpc>
            </a:pPr>
            <a:r>
              <a:rPr lang="en-CA" sz="2800" dirty="0" smtClean="0"/>
              <a:t>Repeat this with the student. Make sure they change their voice and emotion with each 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mtClean="0"/>
              <a:t>We have now helped the student to express themselves better from one word. 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We have also (</a:t>
            </a:r>
            <a:r>
              <a:rPr lang="en-CA" b="1" smtClean="0"/>
              <a:t>+)</a:t>
            </a:r>
            <a:r>
              <a:rPr lang="en-CA" smtClean="0"/>
              <a:t> added an </a:t>
            </a:r>
            <a:r>
              <a:rPr lang="en-CA" smtClean="0">
                <a:solidFill>
                  <a:srgbClr val="FF3399"/>
                </a:solidFill>
              </a:rPr>
              <a:t>emotion</a:t>
            </a:r>
            <a:r>
              <a:rPr lang="en-CA" smtClean="0"/>
              <a:t> to be </a:t>
            </a:r>
            <a:r>
              <a:rPr lang="en-CA" b="1" smtClean="0">
                <a:solidFill>
                  <a:srgbClr val="FF3399"/>
                </a:solidFill>
              </a:rPr>
              <a:t>connected</a:t>
            </a:r>
            <a:r>
              <a:rPr lang="en-CA" smtClean="0"/>
              <a:t> with the word. 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/>
            <a:r>
              <a:rPr lang="en-CA" smtClean="0"/>
              <a:t>Did you write your words on the same color of paper?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Emotions need color. </a:t>
            </a:r>
            <a:r>
              <a:rPr lang="en-CA" b="1" smtClean="0">
                <a:solidFill>
                  <a:srgbClr val="FF0000"/>
                </a:solidFill>
                <a:latin typeface="Arial Black" pitchFamily="34" charset="0"/>
              </a:rPr>
              <a:t>Red</a:t>
            </a:r>
            <a:r>
              <a:rPr lang="en-CA" smtClean="0"/>
              <a:t> is for high, etc.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Color is also important to our learning.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We will remember </a:t>
            </a:r>
            <a:r>
              <a:rPr lang="en-CA" smtClean="0">
                <a:solidFill>
                  <a:srgbClr val="FF6600"/>
                </a:solidFill>
              </a:rPr>
              <a:t>color</a:t>
            </a:r>
            <a:r>
              <a:rPr lang="en-CA" smtClean="0"/>
              <a:t> better than words.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By connecting words with color you (+) </a:t>
            </a:r>
            <a:r>
              <a:rPr lang="en-CA" b="1" u="sng" smtClean="0">
                <a:solidFill>
                  <a:srgbClr val="FF6600"/>
                </a:solidFill>
              </a:rPr>
              <a:t>add to</a:t>
            </a:r>
            <a:r>
              <a:rPr lang="en-CA" smtClean="0"/>
              <a:t> the learning process for later.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 ~~ Writing Practice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Now we have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mtClean="0"/>
              <a:t>             three words, emotions, and colours.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z="4000" b="1" u="sng" smtClean="0">
                <a:solidFill>
                  <a:srgbClr val="FF3399"/>
                </a:solidFill>
                <a:latin typeface="All Hooked Up" pitchFamily="2" charset="0"/>
              </a:rPr>
              <a:t>Now let us make a simple sentence.</a:t>
            </a:r>
            <a:r>
              <a:rPr lang="en-CA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I </a:t>
            </a:r>
            <a:r>
              <a:rPr lang="en-CA" b="1" smtClean="0">
                <a:solidFill>
                  <a:srgbClr val="FF6600"/>
                </a:solidFill>
              </a:rPr>
              <a:t>hate</a:t>
            </a:r>
            <a:r>
              <a:rPr lang="en-CA" smtClean="0"/>
              <a:t> you. </a:t>
            </a:r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I am </a:t>
            </a:r>
            <a:r>
              <a:rPr lang="en-CA" b="1" smtClean="0">
                <a:solidFill>
                  <a:srgbClr val="800080"/>
                </a:solidFill>
              </a:rPr>
              <a:t>angry</a:t>
            </a:r>
            <a:r>
              <a:rPr lang="en-CA" smtClean="0"/>
              <a:t> with you.</a:t>
            </a:r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I </a:t>
            </a:r>
            <a:r>
              <a:rPr lang="en-CA" b="1" smtClean="0">
                <a:solidFill>
                  <a:srgbClr val="0099FF"/>
                </a:solidFill>
              </a:rPr>
              <a:t>disagree</a:t>
            </a:r>
            <a:r>
              <a:rPr lang="en-CA" smtClean="0"/>
              <a:t> with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CA" sz="2800" smtClean="0"/>
              <a:t>Each sentence is </a:t>
            </a:r>
            <a:r>
              <a:rPr lang="en-CA" sz="2800" u="sng" smtClean="0">
                <a:solidFill>
                  <a:schemeClr val="accent2"/>
                </a:solidFill>
              </a:rPr>
              <a:t>different</a:t>
            </a:r>
            <a:r>
              <a:rPr lang="en-CA" sz="280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>
                <a:solidFill>
                  <a:schemeClr val="accent2"/>
                </a:solidFill>
              </a:rPr>
              <a:t>This matches the difference in the word and emotion.</a:t>
            </a:r>
            <a:r>
              <a:rPr lang="en-CA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/>
              <a:t>If we use the same emotion in each sentence we confuse the student understanding. </a:t>
            </a:r>
          </a:p>
          <a:p>
            <a:pPr eaLnBrk="1" hangingPunct="1">
              <a:lnSpc>
                <a:spcPct val="90000"/>
              </a:lnSpc>
            </a:pPr>
            <a:endParaRPr lang="en-CA" sz="2800" smtClean="0"/>
          </a:p>
          <a:p>
            <a:pPr eaLnBrk="1" hangingPunct="1">
              <a:lnSpc>
                <a:spcPct val="90000"/>
              </a:lnSpc>
            </a:pPr>
            <a:r>
              <a:rPr lang="en-CA" sz="2800" smtClean="0"/>
              <a:t>Have the student repeat the sentence with you with the complementing emotion.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“Angry”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Now the students have a sentence to focus on with the emotion and the word. 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z="2400" b="1" smtClean="0">
                <a:solidFill>
                  <a:srgbClr val="800080"/>
                </a:solidFill>
                <a:latin typeface="Arnprior" pitchFamily="2" charset="0"/>
              </a:rPr>
              <a:t>We want to make a drama script.</a:t>
            </a:r>
            <a:r>
              <a:rPr lang="en-CA" smtClean="0"/>
              <a:t> 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/>
            <a:r>
              <a:rPr lang="en-CA" smtClean="0"/>
              <a:t>Think about 3 relationships that can make your student angry, disagree, or hate.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mtClean="0"/>
              <a:t>“Angry” ~~  Making the Drama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mtClean="0"/>
              <a:t>Make each one into a scene with the strongest first ~~ “hate”.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In English we want to learn the high to low emotion, or </a:t>
            </a:r>
            <a:r>
              <a:rPr lang="en-CA" b="1" smtClean="0">
                <a:solidFill>
                  <a:srgbClr val="FF0000"/>
                </a:solidFill>
              </a:rPr>
              <a:t>red</a:t>
            </a:r>
            <a:r>
              <a:rPr lang="en-CA" smtClean="0"/>
              <a:t> to </a:t>
            </a:r>
            <a:r>
              <a:rPr lang="en-CA" b="1" smtClean="0">
                <a:solidFill>
                  <a:schemeClr val="hlink"/>
                </a:solidFill>
              </a:rPr>
              <a:t>blue</a:t>
            </a:r>
            <a:r>
              <a:rPr lang="en-CA" smtClean="0"/>
              <a:t> colour sequence and </a:t>
            </a:r>
            <a:r>
              <a:rPr lang="en-CA" b="1" smtClean="0">
                <a:solidFill>
                  <a:srgbClr val="800080"/>
                </a:solidFill>
              </a:rPr>
              <a:t>connect them</a:t>
            </a:r>
            <a:r>
              <a:rPr lang="en-CA" smtClean="0"/>
              <a:t> to a real idea. 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/>
            <a:r>
              <a:rPr lang="en-CA" smtClean="0"/>
              <a:t>Let us make the scene with </a:t>
            </a:r>
            <a:r>
              <a:rPr lang="en-CA" b="1" smtClean="0">
                <a:solidFill>
                  <a:srgbClr val="FF0000"/>
                </a:solidFill>
              </a:rPr>
              <a:t>hate</a:t>
            </a:r>
            <a:r>
              <a:rPr lang="en-CA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 “Angry” ~~ Drama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Introduction Scene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dirty="0" smtClean="0"/>
          </a:p>
          <a:p>
            <a:pPr eaLnBrk="1" hangingPunct="1">
              <a:lnSpc>
                <a:spcPct val="90000"/>
              </a:lnSpc>
            </a:pPr>
            <a:r>
              <a:rPr lang="en-CA" sz="2800" dirty="0" smtClean="0"/>
              <a:t>You gave your friend a toy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                          and they won’t give it back.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dirty="0" smtClean="0"/>
          </a:p>
          <a:p>
            <a:pPr eaLnBrk="1" hangingPunct="1">
              <a:lnSpc>
                <a:spcPct val="90000"/>
              </a:lnSpc>
            </a:pPr>
            <a:r>
              <a:rPr lang="en-CA" sz="2800" dirty="0" smtClean="0"/>
              <a:t>Ask the student about their emotion.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>
                <a:solidFill>
                  <a:srgbClr val="FF0000"/>
                </a:solidFill>
              </a:rPr>
              <a:t>           Is their </a:t>
            </a:r>
            <a:r>
              <a:rPr lang="en-CA" b="1" dirty="0" smtClean="0">
                <a:solidFill>
                  <a:srgbClr val="FFC000"/>
                </a:solidFill>
              </a:rPr>
              <a:t>emotion</a:t>
            </a:r>
            <a:r>
              <a:rPr lang="en-CA" b="1" dirty="0" smtClean="0">
                <a:solidFill>
                  <a:srgbClr val="FF0000"/>
                </a:solidFill>
              </a:rPr>
              <a:t> </a:t>
            </a:r>
            <a:r>
              <a:rPr lang="en-CA" b="1" dirty="0" smtClean="0">
                <a:solidFill>
                  <a:srgbClr val="0099FF"/>
                </a:solidFill>
              </a:rPr>
              <a:t>high</a:t>
            </a:r>
            <a:r>
              <a:rPr lang="en-CA" b="1" dirty="0" smtClean="0">
                <a:solidFill>
                  <a:srgbClr val="FF0000"/>
                </a:solidFill>
              </a:rPr>
              <a:t> or </a:t>
            </a:r>
            <a:r>
              <a:rPr lang="en-CA" b="1" dirty="0" smtClean="0">
                <a:solidFill>
                  <a:schemeClr val="accent2"/>
                </a:solidFill>
              </a:rPr>
              <a:t>low</a:t>
            </a:r>
            <a:r>
              <a:rPr lang="en-CA" b="1" dirty="0" smtClean="0">
                <a:solidFill>
                  <a:srgbClr val="FF0000"/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</a:pPr>
            <a:endParaRPr lang="en-CA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CA" sz="2800" dirty="0" smtClean="0"/>
              <a:t>Now write each scene.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 “Angry”  Scene 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dirty="0" smtClean="0"/>
              <a:t>Jane – Look at this new toy  (Kind)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                  + I got for Christmas (higher)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                          + from my mother.  (higher)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000" b="1" dirty="0" smtClean="0">
                <a:solidFill>
                  <a:srgbClr val="FF3399"/>
                </a:solidFill>
              </a:rPr>
              <a:t>Look at this new toy I got for Christmas from my mother.</a:t>
            </a:r>
            <a:r>
              <a:rPr lang="en-CA" sz="3200" dirty="0" smtClean="0">
                <a:solidFill>
                  <a:srgbClr val="FF3399"/>
                </a:solidFill>
              </a:rPr>
              <a:t> </a:t>
            </a:r>
            <a:endParaRPr lang="en-CA" sz="1600" dirty="0" smtClean="0">
              <a:solidFill>
                <a:srgbClr val="FF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CA" dirty="0" smtClean="0"/>
              <a:t>Kelly – Wow it is so nice. (Kind)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                 + May I hold it? (lower)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                          + It is so soft. (lower)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b="1" dirty="0" smtClean="0">
                <a:solidFill>
                  <a:srgbClr val="FF6600"/>
                </a:solidFill>
              </a:rPr>
              <a:t>Wow it is so nice. May I hold it? It is so soft.</a:t>
            </a:r>
            <a:r>
              <a:rPr lang="en-CA" sz="3600" dirty="0" smtClean="0">
                <a:solidFill>
                  <a:srgbClr val="FF66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Children’ Learning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Children have the same needs as adults when learning something new. </a:t>
            </a:r>
          </a:p>
          <a:p>
            <a:endParaRPr lang="en-CA"/>
          </a:p>
          <a:p>
            <a:r>
              <a:rPr lang="en-CA"/>
              <a:t>They need visual stimulation as well as physical touch. By putting these together we teach sensory words. </a:t>
            </a:r>
          </a:p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mtClean="0"/>
              <a:t>Finish the Drama ~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~~ Follow the idea of keeping the toy from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       original child.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~~ Use at least three (3) different categories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       of words in </a:t>
            </a:r>
            <a:r>
              <a:rPr lang="en-CA" sz="2800" dirty="0" smtClean="0">
                <a:latin typeface="AteUpWithDumbAss" pitchFamily="34" charset="0"/>
              </a:rPr>
              <a:t>EACH SENTENCE</a:t>
            </a:r>
            <a:r>
              <a:rPr lang="en-CA" sz="28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/>
              <a:t>~~ Remember to choose the words that show the </a:t>
            </a:r>
            <a:r>
              <a:rPr lang="en-CA" sz="2800" dirty="0" smtClean="0">
                <a:solidFill>
                  <a:srgbClr val="66FFCC"/>
                </a:solidFill>
                <a:latin typeface="AteUpWithDumbAss" pitchFamily="34" charset="0"/>
              </a:rPr>
              <a:t>correct emotion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800" dirty="0" smtClean="0">
                <a:solidFill>
                  <a:srgbClr val="66FFCC"/>
                </a:solidFill>
                <a:latin typeface="AteUpWithDumbAss" pitchFamily="34" charset="0"/>
              </a:rPr>
              <a:t>   </a:t>
            </a:r>
            <a:r>
              <a:rPr lang="en-CA" sz="2800" dirty="0" smtClean="0"/>
              <a:t>and </a:t>
            </a:r>
            <a:r>
              <a:rPr lang="en-CA" sz="2800" dirty="0" smtClean="0">
                <a:solidFill>
                  <a:srgbClr val="FF6600"/>
                </a:solidFill>
                <a:latin typeface="AteUpWithDumbAss" pitchFamily="34" charset="0"/>
              </a:rPr>
              <a:t>good grammar.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Sensory Values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One of the key factors in learning English is the value of words to use. </a:t>
            </a:r>
          </a:p>
          <a:p>
            <a:endParaRPr lang="en-CA" dirty="0"/>
          </a:p>
          <a:p>
            <a:r>
              <a:rPr lang="en-CA" dirty="0"/>
              <a:t>When we teach we need to teach the emotional values. This means that when we teach a value we must add the action and reaction to the learning cycle.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2   Angry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800"/>
              <a:t>For example the word “angry”. </a:t>
            </a:r>
          </a:p>
          <a:p>
            <a:endParaRPr lang="en-CA" sz="2800"/>
          </a:p>
          <a:p>
            <a:r>
              <a:rPr lang="en-CA" sz="2800"/>
              <a:t> “Angry” is a basic emotion. Let us give it a value of – 0. </a:t>
            </a:r>
          </a:p>
          <a:p>
            <a:pPr>
              <a:buFontTx/>
              <a:buNone/>
            </a:pPr>
            <a:endParaRPr lang="en-CA" sz="2800"/>
          </a:p>
          <a:p>
            <a:r>
              <a:rPr lang="en-CA" sz="2800"/>
              <a:t>How do you show “angry”? </a:t>
            </a:r>
          </a:p>
          <a:p>
            <a:endParaRPr lang="en-CA" sz="2800"/>
          </a:p>
          <a:p>
            <a:r>
              <a:rPr lang="en-CA" sz="2800"/>
              <a:t>Maybe with an angry 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3  “Angry”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800"/>
              <a:t>Now let us take some time to think of other words for “angry”.</a:t>
            </a:r>
          </a:p>
          <a:p>
            <a:endParaRPr lang="en-CA" sz="2800"/>
          </a:p>
          <a:p>
            <a:r>
              <a:rPr lang="en-CA" sz="2800"/>
              <a:t>How about “hate”.</a:t>
            </a:r>
          </a:p>
          <a:p>
            <a:endParaRPr lang="en-CA" sz="2800"/>
          </a:p>
          <a:p>
            <a:r>
              <a:rPr lang="en-CA" sz="2800"/>
              <a:t>What value does “hate” have?</a:t>
            </a:r>
          </a:p>
          <a:p>
            <a:endParaRPr lang="en-CA" sz="2800"/>
          </a:p>
          <a:p>
            <a:r>
              <a:rPr lang="en-CA" sz="2800"/>
              <a:t>It has a high emotional value.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4   “Angry”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z="2800"/>
              <a:t>How about a less  emotional word for “angry”.</a:t>
            </a:r>
          </a:p>
          <a:p>
            <a:pPr>
              <a:lnSpc>
                <a:spcPct val="90000"/>
              </a:lnSpc>
            </a:pPr>
            <a:endParaRPr lang="en-CA" sz="2800"/>
          </a:p>
          <a:p>
            <a:pPr>
              <a:lnSpc>
                <a:spcPct val="90000"/>
              </a:lnSpc>
            </a:pPr>
            <a:r>
              <a:rPr lang="en-CA" sz="2800"/>
              <a:t>Let us try “disagree”. This is a long word for the kindergarten but should be ok for the mid-elementary. </a:t>
            </a:r>
          </a:p>
          <a:p>
            <a:pPr>
              <a:lnSpc>
                <a:spcPct val="90000"/>
              </a:lnSpc>
            </a:pPr>
            <a:endParaRPr lang="en-CA" sz="2800"/>
          </a:p>
          <a:p>
            <a:pPr>
              <a:lnSpc>
                <a:spcPct val="90000"/>
              </a:lnSpc>
            </a:pPr>
            <a:r>
              <a:rPr lang="en-CA" sz="2800"/>
              <a:t>So we have a basic and more advanced vocabulary from one word.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5 “Angry”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Often miscommunication is about lack of vocabulary. The wrong word can add fire or kill the fire of this problem. </a:t>
            </a:r>
          </a:p>
          <a:p>
            <a:endParaRPr lang="en-CA" dirty="0"/>
          </a:p>
          <a:p>
            <a:r>
              <a:rPr lang="en-CA" dirty="0"/>
              <a:t>Once children learn to, not only memorize but conceptualize the core word they can branch out into more of the same idea expressing different levels of emotion.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SV 6 “ Angry”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00213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CA" sz="2800"/>
              <a:t>Write down “Angry, Hate, and  Disagree” on different cards. </a:t>
            </a:r>
          </a:p>
          <a:p>
            <a:endParaRPr lang="en-CA" sz="2800"/>
          </a:p>
          <a:p>
            <a:r>
              <a:rPr lang="en-CA" sz="2800"/>
              <a:t>Say them with your voice first.  Each with a different emotional value. </a:t>
            </a:r>
          </a:p>
          <a:p>
            <a:endParaRPr lang="en-CA" sz="2800"/>
          </a:p>
          <a:p>
            <a:r>
              <a:rPr lang="en-CA" sz="2800"/>
              <a:t>Repeat this with the children. Make sure they change their voice and emotion with each one.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1417</Words>
  <Application>Microsoft Office PowerPoint</Application>
  <PresentationFormat>On-screen Show (4:3)</PresentationFormat>
  <Paragraphs>210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Verve</vt:lpstr>
      <vt:lpstr>Writing ~~ Beyond Basic</vt:lpstr>
      <vt:lpstr>Understanding Children</vt:lpstr>
      <vt:lpstr>Children’ Learning</vt:lpstr>
      <vt:lpstr>Sensory Values</vt:lpstr>
      <vt:lpstr>SV 2   Angry</vt:lpstr>
      <vt:lpstr>SV 3  “Angry”</vt:lpstr>
      <vt:lpstr>SV 4   “Angry”</vt:lpstr>
      <vt:lpstr>SV 5 “Angry”</vt:lpstr>
      <vt:lpstr>SV 6 “ Angry”</vt:lpstr>
      <vt:lpstr>SV 7 “Angry”</vt:lpstr>
      <vt:lpstr>SV 8 “Angry”</vt:lpstr>
      <vt:lpstr>SV 9 “Angry” </vt:lpstr>
      <vt:lpstr>SV 10  “Angry”</vt:lpstr>
      <vt:lpstr>SV 11 “Angry”</vt:lpstr>
      <vt:lpstr>SV 12  “Angry”</vt:lpstr>
      <vt:lpstr>SV13  “Angry”</vt:lpstr>
      <vt:lpstr>SV “Angry”  Scene 1</vt:lpstr>
      <vt:lpstr>“Angry”</vt:lpstr>
      <vt:lpstr>“Angry”</vt:lpstr>
      <vt:lpstr>“Angry”</vt:lpstr>
      <vt:lpstr>Practice “ Angry”</vt:lpstr>
      <vt:lpstr>“Angry”</vt:lpstr>
      <vt:lpstr>“Angry”</vt:lpstr>
      <vt:lpstr>“Angry” ~~ Writing Practice</vt:lpstr>
      <vt:lpstr>“Angry”</vt:lpstr>
      <vt:lpstr>“Angry”</vt:lpstr>
      <vt:lpstr>“Angry” ~~  Making the Drama</vt:lpstr>
      <vt:lpstr> “Angry” ~~ Drama</vt:lpstr>
      <vt:lpstr> “Angry”  Scene 1</vt:lpstr>
      <vt:lpstr>Finish the Drama ~ 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~~ Beyond Basic</dc:title>
  <dc:creator>YaYou</dc:creator>
  <cp:lastModifiedBy>YaYou</cp:lastModifiedBy>
  <cp:revision>1</cp:revision>
  <dcterms:created xsi:type="dcterms:W3CDTF">2010-02-13T07:12:16Z</dcterms:created>
  <dcterms:modified xsi:type="dcterms:W3CDTF">2010-02-13T07:14:01Z</dcterms:modified>
</cp:coreProperties>
</file>